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Lst>
  <p:notesMasterIdLst>
    <p:notesMasterId r:id="rId20"/>
  </p:notesMasterIdLst>
  <p:sldIdLst>
    <p:sldId id="256" r:id="rId2"/>
    <p:sldId id="272" r:id="rId3"/>
    <p:sldId id="273" r:id="rId4"/>
    <p:sldId id="275" r:id="rId5"/>
    <p:sldId id="258" r:id="rId6"/>
    <p:sldId id="259" r:id="rId7"/>
    <p:sldId id="278" r:id="rId8"/>
    <p:sldId id="302" r:id="rId9"/>
    <p:sldId id="261" r:id="rId10"/>
    <p:sldId id="260" r:id="rId11"/>
    <p:sldId id="304" r:id="rId12"/>
    <p:sldId id="305" r:id="rId13"/>
    <p:sldId id="306" r:id="rId14"/>
    <p:sldId id="265" r:id="rId15"/>
    <p:sldId id="266" r:id="rId16"/>
    <p:sldId id="308" r:id="rId17"/>
    <p:sldId id="285" r:id="rId18"/>
    <p:sldId id="30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845"/>
  </p:normalViewPr>
  <p:slideViewPr>
    <p:cSldViewPr snapToGrid="0" snapToObjects="1">
      <p:cViewPr varScale="1">
        <p:scale>
          <a:sx n="97" d="100"/>
          <a:sy n="97" d="100"/>
        </p:scale>
        <p:origin x="208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2/18/20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8</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10</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12</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13</a:t>
            </a:fld>
            <a:endParaRPr lang="en-US"/>
          </a:p>
        </p:txBody>
      </p:sp>
    </p:spTree>
    <p:extLst>
      <p:ext uri="{BB962C8B-B14F-4D97-AF65-F5344CB8AC3E}">
        <p14:creationId xmlns:p14="http://schemas.microsoft.com/office/powerpoint/2010/main" val="208018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February 18, 2020</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February 18, 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A13538-6727-E34D-AF87-C8A5A06F92D2}"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2/18/20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A13538-6727-E34D-AF87-C8A5A06F92D2}" type="datetimeFigureOut">
              <a:rPr lang="en-US" smtClean="0"/>
              <a:t>2/18/20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2/18/20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2/18/20</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2.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tosa.io/ev/image-kerne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Introduction to Deep Learning	</a:t>
            </a:r>
          </a:p>
        </p:txBody>
      </p:sp>
    </p:spTree>
    <p:extLst>
      <p:ext uri="{BB962C8B-B14F-4D97-AF65-F5344CB8AC3E}">
        <p14:creationId xmlns:p14="http://schemas.microsoft.com/office/powerpoint/2010/main" val="1020229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a:t>Non-</a:t>
            </a:r>
            <a:r>
              <a:rPr lang="en-US" dirty="0" err="1"/>
              <a:t>linearities</a:t>
            </a:r>
            <a:r>
              <a:rPr lang="en-US" dirty="0"/>
              <a:t> needed to learn complex (non-linear) representations of data, otherwise the NN would be just a linear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https://en.wikipedia.org/wiki/Activation_function</a:t>
            </a:r>
            <a:r>
              <a:rPr lang="en-US" dirty="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a:t>Nice interpretation as the </a:t>
            </a:r>
            <a:r>
              <a:rPr lang="en-US" b="1" dirty="0">
                <a:solidFill>
                  <a:schemeClr val="accent2"/>
                </a:solidFill>
              </a:rPr>
              <a:t>firing rate</a:t>
            </a:r>
            <a:r>
              <a:rPr lang="en-US" dirty="0"/>
              <a:t> of a neuron</a:t>
            </a:r>
          </a:p>
          <a:p>
            <a:pPr marL="742950" lvl="1" indent="-285750">
              <a:buFont typeface="Arial" charset="0"/>
              <a:buChar char="•"/>
              <a:defRPr/>
            </a:pPr>
            <a:r>
              <a:rPr lang="en-US" dirty="0"/>
              <a:t>0 = not firing at all </a:t>
            </a:r>
          </a:p>
          <a:p>
            <a:pPr marL="742950" lvl="1" indent="-285750">
              <a:buFont typeface="Arial" charset="0"/>
              <a:buChar char="•"/>
              <a:defRPr/>
            </a:pPr>
            <a:r>
              <a:rPr lang="en-US" dirty="0"/>
              <a:t>1 = fully firing</a:t>
            </a:r>
          </a:p>
          <a:p>
            <a:pPr marL="742950" lvl="1" indent="-285750">
              <a:buFont typeface="Arial" charset="0"/>
              <a:buChar char="•"/>
              <a:defRPr/>
            </a:pPr>
            <a:endParaRPr lang="en-US" dirty="0"/>
          </a:p>
          <a:p>
            <a:pPr marL="285750" lvl="2" indent="-285750">
              <a:buFont typeface=".AppleSystemUIFont" charset="-120"/>
              <a:buChar char="-"/>
              <a:defRPr/>
            </a:pPr>
            <a:r>
              <a:rPr lang="en-US" dirty="0"/>
              <a:t>Sigmoid neurons </a:t>
            </a:r>
            <a:r>
              <a:rPr lang="en-US" b="1" dirty="0">
                <a:solidFill>
                  <a:schemeClr val="accent2"/>
                </a:solidFill>
              </a:rPr>
              <a:t>saturate</a:t>
            </a:r>
            <a:r>
              <a:rPr lang="en-US" dirty="0"/>
              <a:t> and </a:t>
            </a:r>
            <a:r>
              <a:rPr lang="en-US" b="1" dirty="0">
                <a:solidFill>
                  <a:schemeClr val="accent2"/>
                </a:solidFill>
              </a:rPr>
              <a:t>kill gradients</a:t>
            </a:r>
            <a:r>
              <a:rPr lang="en-US" dirty="0"/>
              <a:t>, thus NN will barely learn</a:t>
            </a:r>
            <a:endParaRPr lang="en-US" b="1" dirty="0">
              <a:solidFill>
                <a:schemeClr val="accent2"/>
              </a:solidFill>
            </a:endParaRPr>
          </a:p>
          <a:p>
            <a:pPr marL="742950" lvl="1" indent="-285750">
              <a:buSzPct val="110000"/>
              <a:buFont typeface="Arial" charset="0"/>
              <a:buChar char="•"/>
              <a:defRPr/>
            </a:pPr>
            <a:r>
              <a:rPr lang="en-US" dirty="0"/>
              <a:t>when the neuron’s activation are 0 or 1 (saturate)</a:t>
            </a:r>
          </a:p>
          <a:p>
            <a:pPr marL="1200150" lvl="2" indent="-285750">
              <a:buSzPct val="110000"/>
              <a:buFont typeface="AppleColorEmoji" charset="0"/>
              <a:buChar char="🙁"/>
              <a:defRPr/>
            </a:pPr>
            <a:r>
              <a:rPr lang="en-US" dirty="0"/>
              <a:t>gradient at these regions almost zero </a:t>
            </a:r>
          </a:p>
          <a:p>
            <a:pPr marL="1200150" lvl="2" indent="-285750">
              <a:buSzPct val="110000"/>
              <a:buFont typeface="AppleColorEmoji" charset="0"/>
              <a:buChar char="🙁"/>
              <a:defRPr/>
            </a:pPr>
            <a:r>
              <a:rPr lang="en-US" dirty="0"/>
              <a:t>almost no signal will flow to its weights </a:t>
            </a:r>
          </a:p>
          <a:p>
            <a:pPr marL="1200150" lvl="2" indent="-285750">
              <a:buSzPct val="110000"/>
              <a:buFont typeface="AppleColorEmoji" charset="0"/>
              <a:buChar char="🙁"/>
              <a:defRPr/>
            </a:pPr>
            <a:r>
              <a:rPr lang="en-US" dirty="0"/>
              <a:t>if initial weights are too large then most neurons 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a:t>Like sigmoid, </a:t>
                </a:r>
                <a:r>
                  <a:rPr lang="en-US" dirty="0" err="1"/>
                  <a:t>tanh</a:t>
                </a:r>
                <a:r>
                  <a:rPr lang="en-US" dirty="0"/>
                  <a:t> neurons </a:t>
                </a:r>
                <a:r>
                  <a:rPr lang="en-US" b="1" dirty="0">
                    <a:solidFill>
                      <a:schemeClr val="accent2"/>
                    </a:solidFill>
                  </a:rPr>
                  <a:t>saturate</a:t>
                </a:r>
              </a:p>
              <a:p>
                <a:pPr marL="285750" lvl="2" indent="-285750">
                  <a:buFont typeface=".AppleSystemUIFont" charset="-120"/>
                  <a:buChar char="-"/>
                  <a:defRPr/>
                </a:pPr>
                <a:r>
                  <a:rPr lang="en-US" dirty="0"/>
                  <a:t>Unlike sigmoid, output is </a:t>
                </a:r>
                <a:r>
                  <a:rPr lang="en-US" b="1" dirty="0">
                    <a:solidFill>
                      <a:schemeClr val="accent2"/>
                    </a:solidFill>
                  </a:rPr>
                  <a:t>zero-centered</a:t>
                </a:r>
              </a:p>
              <a:p>
                <a:pPr marL="285750" lvl="2" indent="-285750">
                  <a:buFont typeface=".AppleSystemUIFont" charset="-120"/>
                  <a:buChar char="-"/>
                  <a:defRPr/>
                </a:pPr>
                <a:r>
                  <a:rPr lang="en-US" dirty="0" err="1">
                    <a:solidFill>
                      <a:schemeClr val="tx1"/>
                    </a:solidFill>
                  </a:rPr>
                  <a:t>Tanh</a:t>
                </a:r>
                <a:r>
                  <a:rPr lang="en-US" dirty="0">
                    <a:solidFill>
                      <a:schemeClr val="tx1"/>
                    </a:solidFill>
                  </a:rPr>
                  <a:t> is a </a:t>
                </a:r>
                <a:r>
                  <a:rPr lang="en-US" b="1" dirty="0">
                    <a:solidFill>
                      <a:schemeClr val="accent2"/>
                    </a:solidFill>
                  </a:rPr>
                  <a:t>scaled sigmoid</a:t>
                </a:r>
                <a:r>
                  <a:rPr lang="en-US" dirty="0">
                    <a:solidFill>
                      <a:schemeClr val="tx1"/>
                    </a:solidFill>
                  </a:rPr>
                  <a: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a:solidFill>
                    <a:schemeClr val="tx1"/>
                  </a:solidFill>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a:t>Takes a real-valued number and thresholds it 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a:t>Most Deep Networks use </a:t>
            </a:r>
            <a:r>
              <a:rPr lang="en-US" dirty="0" err="1"/>
              <a:t>ReLU</a:t>
            </a:r>
            <a:r>
              <a:rPr lang="en-US" dirty="0"/>
              <a:t> nowadays </a:t>
            </a:r>
          </a:p>
          <a:p>
            <a:pPr marL="285750" indent="-285750">
              <a:buFont typeface="AppleColorEmoji" charset="0"/>
              <a:buChar char="🙂"/>
            </a:pPr>
            <a:endParaRPr lang="en-US" dirty="0"/>
          </a:p>
          <a:p>
            <a:pPr marL="285750" indent="-285750">
              <a:buFont typeface="AppleColorEmoji" charset="0"/>
              <a:buChar char="🙂"/>
            </a:pPr>
            <a:r>
              <a:rPr lang="en-US" dirty="0"/>
              <a:t>Trains much </a:t>
            </a:r>
            <a:r>
              <a:rPr lang="en-US" b="1" dirty="0">
                <a:solidFill>
                  <a:schemeClr val="accent2"/>
                </a:solidFill>
              </a:rPr>
              <a:t>faster</a:t>
            </a:r>
          </a:p>
          <a:p>
            <a:pPr marL="742950" lvl="1" indent="-285750">
              <a:buFont typeface="Arial" charset="0"/>
              <a:buChar char="•"/>
            </a:pPr>
            <a:r>
              <a:rPr lang="en-US" dirty="0"/>
              <a:t>accelerates the convergence of SGD</a:t>
            </a:r>
          </a:p>
          <a:p>
            <a:pPr marL="742950" lvl="1" indent="-285750">
              <a:buFont typeface="Arial" charset="0"/>
              <a:buChar char="•"/>
            </a:pPr>
            <a:r>
              <a:rPr lang="en-US" dirty="0"/>
              <a:t>due to linear, non-saturating form </a:t>
            </a:r>
          </a:p>
          <a:p>
            <a:pPr marL="285750" indent="-285750">
              <a:buFont typeface="AppleColorEmoji" charset="0"/>
              <a:buChar char="🙂"/>
            </a:pPr>
            <a:r>
              <a:rPr lang="en-US" dirty="0"/>
              <a:t>Less expensive operations</a:t>
            </a:r>
          </a:p>
          <a:p>
            <a:pPr marL="742950" lvl="1" indent="-285750">
              <a:buFont typeface="Arial" charset="0"/>
              <a:buChar char="•"/>
            </a:pPr>
            <a:r>
              <a:rPr lang="en-US" dirty="0"/>
              <a:t>compared to sigmoid/</a:t>
            </a:r>
            <a:r>
              <a:rPr lang="en-US" dirty="0" err="1"/>
              <a:t>tanh</a:t>
            </a:r>
            <a:r>
              <a:rPr lang="en-US" dirty="0"/>
              <a:t> (exponentials etc.)</a:t>
            </a:r>
          </a:p>
          <a:p>
            <a:pPr marL="742950" lvl="1" indent="-285750">
              <a:buFont typeface="Arial" charset="0"/>
              <a:buChar char="•"/>
            </a:pPr>
            <a:r>
              <a:rPr lang="en-US" dirty="0"/>
              <a:t>implemented by simply thresholding a matrix at zero</a:t>
            </a:r>
          </a:p>
          <a:p>
            <a:pPr marL="285750" indent="-285750">
              <a:buFont typeface="AppleColorEmoji" charset="0"/>
              <a:buChar char="🙂"/>
            </a:pPr>
            <a:r>
              <a:rPr lang="en-US" dirty="0"/>
              <a:t>More </a:t>
            </a:r>
            <a:r>
              <a:rPr lang="en-US" b="1" dirty="0">
                <a:solidFill>
                  <a:schemeClr val="accent2"/>
                </a:solidFill>
              </a:rPr>
              <a:t>expressive </a:t>
            </a:r>
          </a:p>
          <a:p>
            <a:pPr marL="285750" indent="-285750">
              <a:buFont typeface="AppleColorEmoji" charset="0"/>
              <a:buChar char="🙂"/>
            </a:pPr>
            <a:r>
              <a:rPr lang="en-US" dirty="0"/>
              <a:t>Prevents the </a:t>
            </a:r>
            <a:r>
              <a:rPr lang="en-US" b="1" dirty="0">
                <a:solidFill>
                  <a:schemeClr val="accent2"/>
                </a:solidFill>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p>
          <a:p>
            <a:pPr algn="ct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a:t>Soft-max</a:t>
            </a:r>
          </a:p>
          <a:p>
            <a:pPr algn="ctr"/>
            <a:r>
              <a:rPr lang="en-US" sz="1600" dirty="0"/>
              <a:t> [map </a:t>
            </a:r>
            <a:r>
              <a:rPr lang="en-US" sz="1600" dirty="0">
                <a:solidFill>
                  <a:srgbClr val="222222"/>
                </a:solidFill>
              </a:rPr>
              <a:t>R</a:t>
            </a:r>
            <a:r>
              <a:rPr lang="en-US" sz="1600" baseline="30000" dirty="0">
                <a:solidFill>
                  <a:srgbClr val="222222"/>
                </a:solidFill>
              </a:rPr>
              <a:t>n </a:t>
            </a:r>
            <a:r>
              <a:rPr lang="en-US" sz="1600" dirty="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a:solidFill>
                  <a:srgbClr val="222222"/>
                </a:solidFill>
              </a:rPr>
              <a:t>Linear </a:t>
            </a:r>
            <a:r>
              <a:rPr lang="en-US">
                <a:solidFill>
                  <a:srgbClr val="222222"/>
                </a:solidFill>
              </a:rPr>
              <a:t>(Identity) </a:t>
            </a:r>
          </a:p>
          <a:p>
            <a:pPr algn="ctr"/>
            <a:r>
              <a:rPr lang="en-US" dirty="0">
                <a:solidFill>
                  <a:srgbClr val="222222"/>
                </a:solidFill>
              </a:rPr>
              <a:t>or Sigmoid</a:t>
            </a: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a:solidFill>
                  <a:srgbClr val="222222"/>
                </a:solidFill>
              </a:rPr>
              <a:t>Cost (loss)</a:t>
            </a:r>
          </a:p>
          <a:p>
            <a:r>
              <a:rPr lang="en-US" b="1" dirty="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a:solidFill>
                  <a:srgbClr val="222222"/>
                </a:solidFill>
              </a:rPr>
              <a:t>Mean Absolute Error</a:t>
            </a:r>
          </a:p>
        </p:txBody>
      </p:sp>
    </p:spTree>
    <p:extLst>
      <p:ext uri="{BB962C8B-B14F-4D97-AF65-F5344CB8AC3E}">
        <p14:creationId xmlns:p14="http://schemas.microsoft.com/office/powerpoint/2010/main" val="19245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a:t>http://</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a:t>Main CNN idea for text:</a:t>
            </a:r>
          </a:p>
          <a:p>
            <a:r>
              <a:rPr lang="en-US" b="1" dirty="0">
                <a:solidFill>
                  <a:schemeClr val="accent2"/>
                </a:solidFill>
              </a:rPr>
              <a:t>Compute vectors for n-grams</a:t>
            </a:r>
            <a:r>
              <a:rPr lang="en-US" dirty="0"/>
              <a:t> and group them afterwards</a:t>
            </a:r>
          </a:p>
          <a:p>
            <a:endParaRPr lang="en-US" dirty="0"/>
          </a:p>
          <a:p>
            <a:r>
              <a:rPr lang="en-US" dirty="0"/>
              <a:t>Example: “this takes too long” compute vectors for: </a:t>
            </a:r>
          </a:p>
          <a:p>
            <a:r>
              <a:rPr lang="en-US"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a:t>Main CNN idea for text:</a:t>
            </a:r>
          </a:p>
          <a:p>
            <a:r>
              <a:rPr lang="en-US" dirty="0"/>
              <a:t>Compute vectors for n-grams and </a:t>
            </a:r>
            <a:r>
              <a:rPr lang="en-US"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a:t>max pool</a:t>
            </a:r>
          </a:p>
          <a:p>
            <a:r>
              <a:rPr lang="en-US" sz="1400" dirty="0"/>
              <a:t>2x2 filters </a:t>
            </a:r>
          </a:p>
          <a:p>
            <a:r>
              <a:rPr lang="en-US" sz="1400" dirty="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with multiple filters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538C-6BF6-2747-8862-38A774D7F746}"/>
              </a:ext>
            </a:extLst>
          </p:cNvPr>
          <p:cNvSpPr>
            <a:spLocks noGrp="1"/>
          </p:cNvSpPr>
          <p:nvPr>
            <p:ph type="title"/>
          </p:nvPr>
        </p:nvSpPr>
        <p:spPr/>
        <p:txBody>
          <a:bodyPr/>
          <a:lstStyle/>
          <a:p>
            <a:r>
              <a:rPr lang="en-US" dirty="0"/>
              <a:t>Filter website</a:t>
            </a:r>
          </a:p>
        </p:txBody>
      </p:sp>
      <p:sp>
        <p:nvSpPr>
          <p:cNvPr id="3" name="Content Placeholder 2">
            <a:extLst>
              <a:ext uri="{FF2B5EF4-FFF2-40B4-BE49-F238E27FC236}">
                <a16:creationId xmlns:a16="http://schemas.microsoft.com/office/drawing/2014/main" id="{B1B3CF1C-DD82-CC4C-913D-CD3F6D0617BB}"/>
              </a:ext>
            </a:extLst>
          </p:cNvPr>
          <p:cNvSpPr>
            <a:spLocks noGrp="1"/>
          </p:cNvSpPr>
          <p:nvPr>
            <p:ph idx="1"/>
          </p:nvPr>
        </p:nvSpPr>
        <p:spPr/>
        <p:txBody>
          <a:bodyPr/>
          <a:lstStyle/>
          <a:p>
            <a:r>
              <a:rPr lang="en-US" dirty="0">
                <a:hlinkClick r:id="rId2"/>
              </a:rPr>
              <a:t>http://setosa.io/ev/image-kernels/</a:t>
            </a:r>
            <a:endParaRPr lang="en-US" dirty="0"/>
          </a:p>
        </p:txBody>
      </p:sp>
    </p:spTree>
    <p:extLst>
      <p:ext uri="{BB962C8B-B14F-4D97-AF65-F5344CB8AC3E}">
        <p14:creationId xmlns:p14="http://schemas.microsoft.com/office/powerpoint/2010/main" val="39521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a:t>Optimize (min. or max.) </a:t>
                </a:r>
                <a:r>
                  <a:rPr lang="en-US" b="1" dirty="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a:solidFill>
                    <a:schemeClr val="accent2"/>
                  </a:solidFill>
                </a:endParaRPr>
              </a:p>
              <a:p>
                <a:r>
                  <a:rPr lang="en-US" dirty="0"/>
                  <a:t>Generate </a:t>
                </a:r>
                <a:r>
                  <a:rPr lang="en-US" b="1" dirty="0">
                    <a:solidFill>
                      <a:schemeClr val="accent2"/>
                    </a:solidFill>
                  </a:rPr>
                  <a:t>error signal </a:t>
                </a:r>
                <a:r>
                  <a:rPr lang="en-US"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a:t>Use error signal to change the </a:t>
            </a:r>
            <a:r>
              <a:rPr lang="en-US" b="1" dirty="0">
                <a:solidFill>
                  <a:schemeClr val="accent2"/>
                </a:solidFill>
              </a:rPr>
              <a:t>weights</a:t>
            </a:r>
            <a:r>
              <a:rPr lang="en-US" dirty="0"/>
              <a:t> and get 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7"/>
              </a:rPr>
              <a:t>Review of backpropagation</a:t>
            </a:r>
            <a:endParaRPr lang="en-US" dirty="0"/>
          </a:p>
        </p:txBody>
      </p:sp>
      <p:sp>
        <p:nvSpPr>
          <p:cNvPr id="5" name="TextBox 4">
            <a:extLst>
              <a:ext uri="{FF2B5EF4-FFF2-40B4-BE49-F238E27FC236}">
                <a16:creationId xmlns:a16="http://schemas.microsoft.com/office/drawing/2014/main" id="{D3728645-A46D-7F4D-B636-2171258B422F}"/>
              </a:ext>
            </a:extLst>
          </p:cNvPr>
          <p:cNvSpPr txBox="1"/>
          <p:nvPr/>
        </p:nvSpPr>
        <p:spPr>
          <a:xfrm>
            <a:off x="4333461" y="166977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5560</TotalTime>
  <Words>1494</Words>
  <Application>Microsoft Macintosh PowerPoint</Application>
  <PresentationFormat>On-screen Show (4:3)</PresentationFormat>
  <Paragraphs>205</Paragraphs>
  <Slides>18</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.AppleSystemUIFont</vt:lpstr>
      <vt:lpstr>AppleColorEmoji</vt:lpstr>
      <vt:lpstr>Arial</vt:lpstr>
      <vt:lpstr>Book Antiqua</vt:lpstr>
      <vt:lpstr>Calibri</vt:lpstr>
      <vt:lpstr>Cambria Math</vt:lpstr>
      <vt:lpstr>Century Gothic</vt:lpstr>
      <vt:lpstr>Courier New</vt:lpstr>
      <vt:lpstr>Rage Italic</vt:lpstr>
      <vt:lpstr>Sketchbook</vt:lpstr>
      <vt:lpstr>Introduction to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website</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Lakshay Sahni</cp:lastModifiedBy>
  <cp:revision>199</cp:revision>
  <dcterms:created xsi:type="dcterms:W3CDTF">2017-11-27T01:44:40Z</dcterms:created>
  <dcterms:modified xsi:type="dcterms:W3CDTF">2020-02-18T23:36:03Z</dcterms:modified>
</cp:coreProperties>
</file>